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01752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463040"/>
            <a:ext cx="10058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600" b="1">
                <a:solidFill>
                  <a:srgbClr val="E8F1FA"/>
                </a:solidFill>
                <a:latin typeface="Calibri"/>
              </a:rPr>
              <a:t>CITY SCHOOLS OF DECATUR  ·  RFP 26-001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103120"/>
            <a:ext cx="100584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5400" b="1">
                <a:solidFill>
                  <a:srgbClr val="FFFFFF"/>
                </a:solidFill>
                <a:latin typeface="Calibri"/>
              </a:rPr>
              <a:t>Missio ERP — Payroll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200400"/>
            <a:ext cx="10058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2200" b="0">
                <a:solidFill>
                  <a:srgbClr val="E8F1FA"/>
                </a:solidFill>
                <a:latin typeface="Calibri"/>
              </a:rPr>
              <a:t>Built for Georgia K-12 Districts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57200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600" b="0">
                <a:solidFill>
                  <a:srgbClr val="FFFFFF"/>
                </a:solidFill>
                <a:latin typeface="Calibri"/>
              </a:rPr>
              <a:t>Demo Window: 12:30pm – 1:15pm  (45 minutes)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120640"/>
            <a:ext cx="100584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0">
                <a:solidFill>
                  <a:srgbClr val="E8F1FA"/>
                </a:solidFill>
                <a:latin typeface="Calibri"/>
              </a:rPr>
              <a:t>Presented to: Wanda Ramirez (CFO)  ·  Belinda Boles (HR Director)  ·  Nancy Lin (Payroll Analyst)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612648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200" b="0">
                <a:solidFill>
                  <a:srgbClr val="E8F1FA"/>
                </a:solidFill>
                <a:latin typeface="Calibri"/>
              </a:rPr>
              <a:t>Network Handlers  ·  Missio ERP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Stipends &amp; Substitutes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0584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Script Items #2, #11, #25, #35 · the data Nancy Lin re-keys today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554480"/>
            <a:ext cx="5486400" cy="4114800"/>
          </a:xfrm>
          <a:prstGeom prst="rect">
            <a:avLst/>
          </a:prstGeom>
          <a:solidFill>
            <a:srgbClr val="E8F1FA"/>
          </a:solidFill>
          <a:ln>
            <a:solidFill>
              <a:srgbClr val="E8F1F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737360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>
                <a:solidFill>
                  <a:srgbClr val="1F6FB5"/>
                </a:solidFill>
                <a:latin typeface="Calibri"/>
              </a:rPr>
              <a:t>STIPEND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103120"/>
            <a:ext cx="5029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>
                <a:solidFill>
                  <a:srgbClr val="0B2E4F"/>
                </a:solidFill>
                <a:latin typeface="Calibri"/>
              </a:rPr>
              <a:t>$500 staff development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606040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666666"/>
                </a:solidFill>
                <a:latin typeface="Calibri"/>
              </a:rPr>
              <a:t>Submitted by Elba Mena (Principal)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3108960"/>
            <a:ext cx="4754880" cy="274320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Mass load via Excel template OR</a:t>
            </a:r>
          </a:p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Principal self-service</a:t>
            </a:r>
          </a:p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Auto-flows to FLSA rate recalc</a:t>
            </a:r>
          </a:p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GL-mapped by stipend type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17920" y="1554480"/>
            <a:ext cx="5486400" cy="4114800"/>
          </a:xfrm>
          <a:prstGeom prst="rect">
            <a:avLst/>
          </a:prstGeom>
          <a:solidFill>
            <a:srgbClr val="E8F1FA"/>
          </a:solidFill>
          <a:ln>
            <a:solidFill>
              <a:srgbClr val="E8F1F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92240" y="1737360"/>
            <a:ext cx="5029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>
                <a:solidFill>
                  <a:srgbClr val="1F6FB5"/>
                </a:solidFill>
                <a:latin typeface="Calibri"/>
              </a:rPr>
              <a:t>SUBSTITUTES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92240" y="2103120"/>
            <a:ext cx="5029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>
                <a:solidFill>
                  <a:srgbClr val="0B2E4F"/>
                </a:solidFill>
                <a:latin typeface="Calibri"/>
              </a:rPr>
              <a:t>Same cycle — no re-entry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2651760"/>
            <a:ext cx="5029200" cy="274320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Lauren David: 2 days certified @ $175 = $350</a:t>
            </a:r>
          </a:p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Bri Matthew: 1 day para-pro @ $150 = $150</a:t>
            </a:r>
          </a:p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Pulled from AESOP / Frontline</a:t>
            </a:r>
          </a:p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Principal approval gate before payroll picks up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5852160"/>
            <a:ext cx="11247120" cy="548640"/>
          </a:xfrm>
          <a:prstGeom prst="rect">
            <a:avLst/>
          </a:prstGeom>
          <a:solidFill>
            <a:srgbClr val="2E7D32"/>
          </a:solidFill>
          <a:ln>
            <a:solidFill>
              <a:srgbClr val="2E7D3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0" y="5870448"/>
            <a:ext cx="1124712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Time Elliott spent on this before: ~90 min / cycle.  Now: 0.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666666"/>
                </a:solidFill>
                <a:latin typeface="Calibri"/>
              </a:rPr>
              <a:t>Missio ERP  ·  CSD Payroll Demo  ·  RFP 26-001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0" y="6492240"/>
            <a:ext cx="1371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Calibri"/>
              </a:rPr>
              <a:t>10 / 21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Time Capture — Bus Monitor Hours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0584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Script Items #19, #20 · exception Aug 27 flagged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508760"/>
            <a:ext cx="5486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1">
                <a:solidFill>
                  <a:srgbClr val="0B2E4F"/>
                </a:solidFill>
                <a:latin typeface="Calibri"/>
              </a:rPr>
              <a:t>Week 1  ·  Aug 18 – 22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1874519"/>
          <a:ext cx="1124712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6731"/>
                <a:gridCol w="1606731"/>
                <a:gridCol w="1606731"/>
                <a:gridCol w="1606731"/>
                <a:gridCol w="1606731"/>
                <a:gridCol w="1606731"/>
                <a:gridCol w="1606734"/>
              </a:tblGrid>
              <a:tr h="41148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/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>Mon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>Tue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>Wed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>Thu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>Fri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Bus Monitor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2.0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2.0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2.0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2.0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2.0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10.0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2971800"/>
            <a:ext cx="5486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1">
                <a:solidFill>
                  <a:srgbClr val="0B2E4F"/>
                </a:solidFill>
                <a:latin typeface="Calibri"/>
              </a:rPr>
              <a:t>Week 2  ·  Aug 25 – 29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57200" y="3337560"/>
          <a:ext cx="1124712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6731"/>
                <a:gridCol w="1606731"/>
                <a:gridCol w="1606731"/>
                <a:gridCol w="1606731"/>
                <a:gridCol w="1606731"/>
                <a:gridCol w="1606731"/>
                <a:gridCol w="1606734"/>
              </a:tblGrid>
              <a:tr h="41148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/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>Mon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>Tue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>Wed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>Thu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>Fri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Bus Monitor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2.0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2.0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3.5  ⚠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2.0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2.0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11.5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45720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1">
                <a:solidFill>
                  <a:srgbClr val="0B2E4F"/>
                </a:solidFill>
                <a:latin typeface="Calibri"/>
              </a:rPr>
              <a:t>What Elliott (Transportation Supervisor) sees: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5029200"/>
            <a:ext cx="10972800" cy="164592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Manager dashboard — aggregate labor cost &amp; overtime in real time</a:t>
            </a:r>
          </a:p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Exception highlight — Aug 27 flagged (3.5 vs scheduled 2.0)</a:t>
            </a:r>
          </a:p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Approve or send back for justification, fully auditable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666666"/>
                </a:solidFill>
                <a:latin typeface="Calibri"/>
              </a:rPr>
              <a:t>Missio ERP  ·  CSD Payroll Demo  ·  RFP 26-001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0" y="6492240"/>
            <a:ext cx="1371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Calibri"/>
              </a:rPr>
              <a:t>11 / 21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Pre-List &amp; Audit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0584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Script Items #27–30 · Nancy Lin's trial payroll run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0">
                <a:solidFill>
                  <a:srgbClr val="333333"/>
                </a:solidFill>
                <a:latin typeface="Calibri"/>
              </a:rPr>
              <a:t>The pre-list compares current vs. prior period line-by-line.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031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1">
                <a:solidFill>
                  <a:srgbClr val="0B2E4F"/>
                </a:solidFill>
                <a:latin typeface="Calibri"/>
              </a:rPr>
              <a:t>Auto-variance flags on Samantha's paycheck: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2743200"/>
            <a:ext cx="2011680" cy="640080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743200"/>
            <a:ext cx="201168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+$183.69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34640" y="2880360"/>
            <a:ext cx="8686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>
                <a:solidFill>
                  <a:srgbClr val="333333"/>
                </a:solidFill>
                <a:latin typeface="Calibri"/>
              </a:rPr>
              <a:t>New SHBP family deduction (life event)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" y="3520440"/>
            <a:ext cx="2011680" cy="640080"/>
          </a:xfrm>
          <a:prstGeom prst="rect">
            <a:avLst/>
          </a:prstGeom>
          <a:solidFill>
            <a:srgbClr val="E68A00"/>
          </a:solidFill>
          <a:ln>
            <a:solidFill>
              <a:srgbClr val="E68A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3520440"/>
            <a:ext cx="201168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-$25.00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34640" y="3657600"/>
            <a:ext cx="8686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>
                <a:solidFill>
                  <a:srgbClr val="333333"/>
                </a:solidFill>
                <a:latin typeface="Calibri"/>
              </a:rPr>
              <a:t>New IRS garnishment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0080" y="4297680"/>
            <a:ext cx="2011680" cy="640080"/>
          </a:xfrm>
          <a:prstGeom prst="rect">
            <a:avLst/>
          </a:prstGeom>
          <a:solidFill>
            <a:srgbClr val="2E7D32"/>
          </a:solidFill>
          <a:ln>
            <a:solidFill>
              <a:srgbClr val="2E7D3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4297680"/>
            <a:ext cx="201168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+$500.00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34640" y="4434840"/>
            <a:ext cx="8686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>
                <a:solidFill>
                  <a:srgbClr val="333333"/>
                </a:solidFill>
                <a:latin typeface="Calibri"/>
              </a:rPr>
              <a:t>New staff development stipend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0080" y="5074920"/>
            <a:ext cx="2011680" cy="640080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5074920"/>
            <a:ext cx="201168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+$199.30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34640" y="5212080"/>
            <a:ext cx="8686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>
                <a:solidFill>
                  <a:srgbClr val="333333"/>
                </a:solidFill>
                <a:latin typeface="Calibri"/>
              </a:rPr>
              <a:t>Bus Monitor hours (11.5 × $17.32)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0080" y="5989320"/>
            <a:ext cx="11247120" cy="502920"/>
          </a:xfrm>
          <a:prstGeom prst="rect">
            <a:avLst/>
          </a:prstGeom>
          <a:solidFill>
            <a:srgbClr val="E8F1FA"/>
          </a:solidFill>
          <a:ln>
            <a:solidFill>
              <a:srgbClr val="E8F1F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0080" y="5989320"/>
            <a:ext cx="1124712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0B2E4F"/>
                </a:solidFill>
                <a:latin typeface="Calibri"/>
              </a:rPr>
              <a:t>Every pre-list anomaly has a reason code and an owner.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666666"/>
                </a:solidFill>
                <a:latin typeface="Calibri"/>
              </a:rPr>
              <a:t>Missio ERP  ·  CSD Payroll Demo  ·  RFP 26-001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515600" y="6492240"/>
            <a:ext cx="1371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Calibri"/>
              </a:rPr>
              <a:t>12 / 21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Pay Run Execution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0584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Script Items #36, #38 · one button, three outputs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737360"/>
            <a:ext cx="3749039" cy="2468880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2011680"/>
            <a:ext cx="37490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Calibri"/>
              </a:rPr>
              <a:t>PAYCHECKS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834640"/>
            <a:ext cx="3383280" cy="1188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0">
                <a:solidFill>
                  <a:srgbClr val="FFFFFF"/>
                </a:solidFill>
                <a:latin typeface="Calibri"/>
              </a:rPr>
              <a:t>ACH file + PDF for non-direct deposit</a:t>
            </a:r>
          </a:p>
        </p:txBody>
      </p:sp>
      <p:sp>
        <p:nvSpPr>
          <p:cNvPr id="9" name="Rectangle 8"/>
          <p:cNvSpPr/>
          <p:nvPr/>
        </p:nvSpPr>
        <p:spPr>
          <a:xfrm>
            <a:off x="4389120" y="1737360"/>
            <a:ext cx="3749039" cy="2468880"/>
          </a:xfrm>
          <a:prstGeom prst="rect">
            <a:avLst/>
          </a:prstGeom>
          <a:solidFill>
            <a:srgbClr val="E68A00"/>
          </a:solidFill>
          <a:ln>
            <a:solidFill>
              <a:srgbClr val="E68A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389120" y="2011680"/>
            <a:ext cx="37490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Calibri"/>
              </a:rPr>
              <a:t>GARNISHMENT FILE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2834640"/>
            <a:ext cx="3383280" cy="1188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0">
                <a:solidFill>
                  <a:srgbClr val="FFFFFF"/>
                </a:solidFill>
                <a:latin typeface="Calibri"/>
              </a:rPr>
              <a:t>IRS, child support, loans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321040" y="1737360"/>
            <a:ext cx="3749039" cy="2468880"/>
          </a:xfrm>
          <a:prstGeom prst="rect">
            <a:avLst/>
          </a:prstGeom>
          <a:solidFill>
            <a:srgbClr val="2E7D32"/>
          </a:solidFill>
          <a:ln>
            <a:solidFill>
              <a:srgbClr val="2E7D3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321040" y="2011680"/>
            <a:ext cx="37490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Calibri"/>
              </a:rPr>
              <a:t>GL JOURNAL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03919" y="2834640"/>
            <a:ext cx="3383280" cy="1188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0">
                <a:solidFill>
                  <a:srgbClr val="FFFFFF"/>
                </a:solidFill>
                <a:latin typeface="Calibri"/>
              </a:rPr>
              <a:t>Fund 100, by location, by object code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4480560"/>
            <a:ext cx="11247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0B2E4F"/>
                </a:solidFill>
                <a:latin typeface="Calibri"/>
              </a:rPr>
              <a:t>Real-time alignment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937760"/>
            <a:ext cx="11247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800" b="0">
                <a:solidFill>
                  <a:srgbClr val="333333"/>
                </a:solidFill>
                <a:latin typeface="Calibri"/>
              </a:rPr>
              <a:t>Labor hours (HR)   =   Pay hours (Payroll)   =   GL hours (Finance)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5486400"/>
            <a:ext cx="11247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2E7D32"/>
                </a:solidFill>
                <a:latin typeface="Calibri"/>
              </a:rPr>
              <a:t>No month-end reconciliation mystery.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666666"/>
                </a:solidFill>
                <a:latin typeface="Calibri"/>
              </a:rPr>
              <a:t>Missio ERP  ·  CSD Payroll Demo  ·  RFP 26-001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0" y="6492240"/>
            <a:ext cx="1371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Calibri"/>
              </a:rPr>
              <a:t>13 / 21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Off-Cycle Correction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0584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Script Items #31, #32, #44 · Samantha's Aug 25 fix (3.5 → 3.0)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554480"/>
            <a:ext cx="11247120" cy="777240"/>
          </a:xfrm>
          <a:prstGeom prst="rect">
            <a:avLst/>
          </a:prstGeom>
          <a:solidFill>
            <a:srgbClr val="FFF4E0"/>
          </a:solidFill>
          <a:ln>
            <a:solidFill>
              <a:srgbClr val="FFF4E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554480"/>
            <a:ext cx="137160" cy="777240"/>
          </a:xfrm>
          <a:prstGeom prst="rect">
            <a:avLst/>
          </a:prstGeom>
          <a:solidFill>
            <a:srgbClr val="E68A00"/>
          </a:solidFill>
          <a:ln>
            <a:solidFill>
              <a:srgbClr val="E68A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645920"/>
            <a:ext cx="10972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>
                <a:solidFill>
                  <a:srgbClr val="E68A00"/>
                </a:solidFill>
                <a:latin typeface="Calibri"/>
              </a:rPr>
              <a:t>The mistake: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92024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Samantha admits Aug 25 should have been 3.0 hrs, not 3.5. Elliott updates Nancy. Nancy runs off-cycle in September.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5176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700" b="1">
                <a:solidFill>
                  <a:srgbClr val="0B2E4F"/>
                </a:solidFill>
                <a:latin typeface="Calibri"/>
              </a:rPr>
              <a:t>In Missio ERP — six steps, under 5 minutes: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3200400"/>
            <a:ext cx="10972800" cy="3200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b="1" sz="1600">
                <a:solidFill>
                  <a:srgbClr val="1F6FB5"/>
                </a:solidFill>
                <a:latin typeface="Calibri"/>
              </a:rPr>
              <a:t>1.  </a:t>
            </a:r>
            <a:r>
              <a:rPr sz="1500">
                <a:solidFill>
                  <a:srgbClr val="333333"/>
                </a:solidFill>
                <a:latin typeface="Calibri"/>
              </a:rPr>
              <a:t>Open payroll → Correct Prior Period</a:t>
            </a:r>
          </a:p>
          <a:p>
            <a:pPr>
              <a:spcAft>
                <a:spcPts val="600"/>
              </a:spcAft>
            </a:pPr>
            <a:r>
              <a:rPr b="1" sz="1600">
                <a:solidFill>
                  <a:srgbClr val="1F6FB5"/>
                </a:solidFill>
                <a:latin typeface="Calibri"/>
              </a:rPr>
              <a:t>2.  </a:t>
            </a:r>
            <a:r>
              <a:rPr sz="1500">
                <a:solidFill>
                  <a:srgbClr val="333333"/>
                </a:solidFill>
                <a:latin typeface="Calibri"/>
              </a:rPr>
              <a:t>Enter adjustment: -0.5 hrs × $17.32</a:t>
            </a:r>
          </a:p>
          <a:p>
            <a:pPr>
              <a:spcAft>
                <a:spcPts val="600"/>
              </a:spcAft>
            </a:pPr>
            <a:r>
              <a:rPr b="1" sz="1600">
                <a:solidFill>
                  <a:srgbClr val="1F6FB5"/>
                </a:solidFill>
                <a:latin typeface="Calibri"/>
              </a:rPr>
              <a:t>3.  </a:t>
            </a:r>
            <a:r>
              <a:rPr sz="1500">
                <a:solidFill>
                  <a:srgbClr val="333333"/>
                </a:solidFill>
                <a:latin typeface="Calibri"/>
              </a:rPr>
              <a:t>System calculates retro net + direct-deposit reversal if within window</a:t>
            </a:r>
          </a:p>
          <a:p>
            <a:pPr>
              <a:spcAft>
                <a:spcPts val="600"/>
              </a:spcAft>
            </a:pPr>
            <a:r>
              <a:rPr b="1" sz="1600">
                <a:solidFill>
                  <a:srgbClr val="1F6FB5"/>
                </a:solidFill>
                <a:latin typeface="Calibri"/>
              </a:rPr>
              <a:t>4.  </a:t>
            </a:r>
            <a:r>
              <a:rPr sz="1500">
                <a:solidFill>
                  <a:srgbClr val="333333"/>
                </a:solidFill>
                <a:latin typeface="Calibri"/>
              </a:rPr>
              <a:t>Workflow approval → CFO / HR</a:t>
            </a:r>
          </a:p>
          <a:p>
            <a:pPr>
              <a:spcAft>
                <a:spcPts val="600"/>
              </a:spcAft>
            </a:pPr>
            <a:r>
              <a:rPr b="1" sz="1600">
                <a:solidFill>
                  <a:srgbClr val="1F6FB5"/>
                </a:solidFill>
                <a:latin typeface="Calibri"/>
              </a:rPr>
              <a:t>5.  </a:t>
            </a:r>
            <a:r>
              <a:rPr sz="1500">
                <a:solidFill>
                  <a:srgbClr val="333333"/>
                </a:solidFill>
                <a:latin typeface="Calibri"/>
              </a:rPr>
              <a:t>Labor redistribution auto-updates GL cost centers</a:t>
            </a:r>
          </a:p>
          <a:p>
            <a:pPr>
              <a:spcAft>
                <a:spcPts val="600"/>
              </a:spcAft>
            </a:pPr>
            <a:r>
              <a:rPr b="1" sz="1600">
                <a:solidFill>
                  <a:srgbClr val="1F6FB5"/>
                </a:solidFill>
                <a:latin typeface="Calibri"/>
              </a:rPr>
              <a:t>6.  </a:t>
            </a:r>
            <a:r>
              <a:rPr sz="1500">
                <a:solidFill>
                  <a:srgbClr val="333333"/>
                </a:solidFill>
                <a:latin typeface="Calibri"/>
              </a:rPr>
              <a:t>Off-cycle check / ACH issues same day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666666"/>
                </a:solidFill>
                <a:latin typeface="Calibri"/>
              </a:rPr>
              <a:t>Missio ERP  ·  CSD Payroll Demo  ·  RFP 26-001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0" y="6492240"/>
            <a:ext cx="1371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Calibri"/>
              </a:rPr>
              <a:t>14 / 21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PTO, Accruals &amp; Month-End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0584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Script Items #16, #37, #40, #45, #46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645920"/>
            <a:ext cx="2743200" cy="68580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645920"/>
            <a:ext cx="274320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PTO accrual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0400" y="1645920"/>
            <a:ext cx="8503920" cy="685800"/>
          </a:xfrm>
          <a:prstGeom prst="rect">
            <a:avLst/>
          </a:prstGeom>
          <a:solidFill>
            <a:srgbClr val="F4F6F8"/>
          </a:solidFill>
          <a:ln>
            <a:solidFill>
              <a:srgbClr val="F4F6F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474720" y="1645920"/>
            <a:ext cx="822960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Flows from HR module → auto journal entry per cost center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514600"/>
            <a:ext cx="2743200" cy="68580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" y="2514600"/>
            <a:ext cx="274320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Month-end liability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00400" y="2514600"/>
            <a:ext cx="8503920" cy="685800"/>
          </a:xfrm>
          <a:prstGeom prst="rect">
            <a:avLst/>
          </a:prstGeom>
          <a:solidFill>
            <a:srgbClr val="F4F6F8"/>
          </a:solidFill>
          <a:ln>
            <a:solidFill>
              <a:srgbClr val="F4F6F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474720" y="2514600"/>
            <a:ext cx="822960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Auto-calc after last pay period of the month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3383280"/>
            <a:ext cx="2743200" cy="68580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3383280"/>
            <a:ext cx="274320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Termination payout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00400" y="3383280"/>
            <a:ext cx="8503920" cy="685800"/>
          </a:xfrm>
          <a:prstGeom prst="rect">
            <a:avLst/>
          </a:prstGeom>
          <a:solidFill>
            <a:srgbClr val="F4F6F8"/>
          </a:solidFill>
          <a:ln>
            <a:solidFill>
              <a:srgbClr val="F4F6F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474720" y="3383280"/>
            <a:ext cx="822960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Triggered from HR separation, nets against final check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4251960"/>
            <a:ext cx="2743200" cy="68580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57200" y="4251960"/>
            <a:ext cx="274320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Multi-assignment PTO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200400" y="4251960"/>
            <a:ext cx="8503920" cy="685800"/>
          </a:xfrm>
          <a:prstGeom prst="rect">
            <a:avLst/>
          </a:prstGeom>
          <a:solidFill>
            <a:srgbClr val="F4F6F8"/>
          </a:solidFill>
          <a:ln>
            <a:solidFill>
              <a:srgbClr val="F4F6F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474720" y="4251960"/>
            <a:ext cx="822960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Separate PTO journal by position (Samantha's Media + Bus Monitor)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7200" y="5120640"/>
            <a:ext cx="2743200" cy="68580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57200" y="5120640"/>
            <a:ext cx="274320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Payroll accruals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00400" y="5120640"/>
            <a:ext cx="8503920" cy="685800"/>
          </a:xfrm>
          <a:prstGeom prst="rect">
            <a:avLst/>
          </a:prstGeom>
          <a:solidFill>
            <a:srgbClr val="F4F6F8"/>
          </a:solidFill>
          <a:ln>
            <a:solidFill>
              <a:srgbClr val="F4F6F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474720" y="5120640"/>
            <a:ext cx="822960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Supports cross-fiscal-year accrual strategies (QBE &amp; grants)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666666"/>
                </a:solidFill>
                <a:latin typeface="Calibri"/>
              </a:rPr>
              <a:t>Missio ERP  ·  CSD Payroll Demo  ·  RFP 26-001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515600" y="6492240"/>
            <a:ext cx="1371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Calibri"/>
              </a:rPr>
              <a:t>15 / 21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Year-End: W-2, 1095, Quarterly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0584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Script Items #39, #41 · December 2025 is stress-free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45920"/>
            <a:ext cx="105156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000"/>
              </a:spcAft>
            </a:pPr>
            <a:r>
              <a:rPr b="1" sz="2000">
                <a:solidFill>
                  <a:srgbClr val="2E7D32"/>
                </a:solidFill>
                <a:latin typeface="Calibri"/>
              </a:rPr>
              <a:t>✓   </a:t>
            </a:r>
            <a:r>
              <a:rPr sz="1700">
                <a:solidFill>
                  <a:srgbClr val="333333"/>
                </a:solidFill>
                <a:latin typeface="Calibri"/>
              </a:rPr>
              <a:t>W-2 generation — PDF pushed to each employee's ESS</a:t>
            </a:r>
          </a:p>
          <a:p>
            <a:pPr>
              <a:spcAft>
                <a:spcPts val="1000"/>
              </a:spcAft>
            </a:pPr>
            <a:r>
              <a:rPr b="1" sz="2000">
                <a:solidFill>
                  <a:srgbClr val="2E7D32"/>
                </a:solidFill>
                <a:latin typeface="Calibri"/>
              </a:rPr>
              <a:t>✓   </a:t>
            </a:r>
            <a:r>
              <a:rPr sz="1700">
                <a:solidFill>
                  <a:srgbClr val="333333"/>
                </a:solidFill>
                <a:latin typeface="Calibri"/>
              </a:rPr>
              <a:t>W-2C corrections for amendments</a:t>
            </a:r>
          </a:p>
          <a:p>
            <a:pPr>
              <a:spcAft>
                <a:spcPts val="1000"/>
              </a:spcAft>
            </a:pPr>
            <a:r>
              <a:rPr b="1" sz="2000">
                <a:solidFill>
                  <a:srgbClr val="2E7D32"/>
                </a:solidFill>
                <a:latin typeface="Calibri"/>
              </a:rPr>
              <a:t>✓   </a:t>
            </a:r>
            <a:r>
              <a:rPr sz="1700">
                <a:solidFill>
                  <a:srgbClr val="333333"/>
                </a:solidFill>
                <a:latin typeface="Calibri"/>
              </a:rPr>
              <a:t>FICA / Georgia state tax report</a:t>
            </a:r>
          </a:p>
          <a:p>
            <a:pPr>
              <a:spcAft>
                <a:spcPts val="1000"/>
              </a:spcAft>
            </a:pPr>
            <a:r>
              <a:rPr b="1" sz="2000">
                <a:solidFill>
                  <a:srgbClr val="2E7D32"/>
                </a:solidFill>
                <a:latin typeface="Calibri"/>
              </a:rPr>
              <a:t>✓   </a:t>
            </a:r>
            <a:r>
              <a:rPr sz="1700">
                <a:solidFill>
                  <a:srgbClr val="333333"/>
                </a:solidFill>
                <a:latin typeface="Calibri"/>
              </a:rPr>
              <a:t>Quarterly 941 / Georgia DOL filings</a:t>
            </a:r>
          </a:p>
          <a:p>
            <a:pPr>
              <a:spcAft>
                <a:spcPts val="1000"/>
              </a:spcAft>
            </a:pPr>
            <a:r>
              <a:rPr b="1" sz="2000">
                <a:solidFill>
                  <a:srgbClr val="2E7D32"/>
                </a:solidFill>
                <a:latin typeface="Calibri"/>
              </a:rPr>
              <a:t>✓   </a:t>
            </a:r>
            <a:r>
              <a:rPr sz="1700">
                <a:solidFill>
                  <a:srgbClr val="333333"/>
                </a:solidFill>
                <a:latin typeface="Calibri"/>
              </a:rPr>
              <a:t>ACA 1095-C forms — ACA-hours tracking integrated</a:t>
            </a:r>
          </a:p>
          <a:p>
            <a:pPr>
              <a:spcAft>
                <a:spcPts val="1000"/>
              </a:spcAft>
            </a:pPr>
            <a:r>
              <a:rPr b="1" sz="2000">
                <a:solidFill>
                  <a:srgbClr val="2E7D32"/>
                </a:solidFill>
                <a:latin typeface="Calibri"/>
              </a:rPr>
              <a:t>✓   </a:t>
            </a:r>
            <a:r>
              <a:rPr sz="1700">
                <a:solidFill>
                  <a:srgbClr val="333333"/>
                </a:solidFill>
                <a:latin typeface="Calibri"/>
              </a:rPr>
              <a:t>Multi-worksite BLS report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5577840"/>
            <a:ext cx="10332720" cy="73152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5577840"/>
            <a:ext cx="10332720" cy="7315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Calibri"/>
              </a:rPr>
              <a:t>Belinda Boles approves  →  portal submission  →  done.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666666"/>
                </a:solidFill>
                <a:latin typeface="Calibri"/>
              </a:rPr>
              <a:t>Missio ERP  ·  CSD Payroll Demo  ·  RFP 26-001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6492240"/>
            <a:ext cx="1371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Calibri"/>
              </a:rPr>
              <a:t>16 / 21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Employee &amp; Manager Self-Service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0584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Script Items #21, #48, #50 · mobile-first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554480"/>
            <a:ext cx="5486400" cy="4572000"/>
          </a:xfrm>
          <a:prstGeom prst="rect">
            <a:avLst/>
          </a:prstGeom>
          <a:solidFill>
            <a:srgbClr val="E8F1FA"/>
          </a:solidFill>
          <a:ln>
            <a:solidFill>
              <a:srgbClr val="E8F1F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554480"/>
            <a:ext cx="5486400" cy="457200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554480"/>
            <a:ext cx="54864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Samantha on her iPhone (ESS)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194560"/>
            <a:ext cx="5029200" cy="365760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500">
                <a:solidFill>
                  <a:srgbClr val="333333"/>
                </a:solidFill>
                <a:latin typeface="Calibri"/>
              </a:rPr>
              <a:t>•  View / download 2025 W-2</a:t>
            </a:r>
          </a:p>
          <a:p>
            <a:pPr algn="l">
              <a:spcAft>
                <a:spcPts val="600"/>
              </a:spcAft>
            </a:pPr>
            <a:r>
              <a:rPr sz="1500">
                <a:solidFill>
                  <a:srgbClr val="333333"/>
                </a:solidFill>
                <a:latin typeface="Calibri"/>
              </a:rPr>
              <a:t>•  Pay statement — line-by-line breakdown</a:t>
            </a:r>
          </a:p>
          <a:p>
            <a:pPr algn="l">
              <a:spcAft>
                <a:spcPts val="600"/>
              </a:spcAft>
            </a:pPr>
            <a:r>
              <a:rPr sz="1500">
                <a:solidFill>
                  <a:srgbClr val="333333"/>
                </a:solidFill>
                <a:latin typeface="Calibri"/>
              </a:rPr>
              <a:t>•  Update direct deposit (BoA 122898657)</a:t>
            </a:r>
          </a:p>
          <a:p>
            <a:pPr algn="l">
              <a:spcAft>
                <a:spcPts val="600"/>
              </a:spcAft>
            </a:pPr>
            <a:r>
              <a:rPr sz="1500">
                <a:solidFill>
                  <a:srgbClr val="333333"/>
                </a:solidFill>
                <a:latin typeface="Calibri"/>
              </a:rPr>
              <a:t>•  Request online check replacement</a:t>
            </a:r>
          </a:p>
          <a:p>
            <a:pPr algn="l">
              <a:spcAft>
                <a:spcPts val="600"/>
              </a:spcAft>
            </a:pPr>
            <a:r>
              <a:rPr sz="1500">
                <a:solidFill>
                  <a:srgbClr val="333333"/>
                </a:solidFill>
                <a:latin typeface="Calibri"/>
              </a:rPr>
              <a:t>•  See garnishment detail + IRS reference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17920" y="1554480"/>
            <a:ext cx="5486400" cy="4572000"/>
          </a:xfrm>
          <a:prstGeom prst="rect">
            <a:avLst/>
          </a:prstGeom>
          <a:solidFill>
            <a:srgbClr val="E8F1FA"/>
          </a:solidFill>
          <a:ln>
            <a:solidFill>
              <a:srgbClr val="E8F1F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217920" y="1554480"/>
            <a:ext cx="5486400" cy="457200"/>
          </a:xfrm>
          <a:prstGeom prst="rect">
            <a:avLst/>
          </a:prstGeom>
          <a:solidFill>
            <a:srgbClr val="2E7D32"/>
          </a:solidFill>
          <a:ln>
            <a:solidFill>
              <a:srgbClr val="2E7D3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17920" y="1554480"/>
            <a:ext cx="54864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Elliott's view (MSS)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92240" y="2194560"/>
            <a:ext cx="5029200" cy="365760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500">
                <a:solidFill>
                  <a:srgbClr val="333333"/>
                </a:solidFill>
                <a:latin typeface="Calibri"/>
              </a:rPr>
              <a:t>•  Real-time team labor spend</a:t>
            </a:r>
          </a:p>
          <a:p>
            <a:pPr algn="l">
              <a:spcAft>
                <a:spcPts val="600"/>
              </a:spcAft>
            </a:pPr>
            <a:r>
              <a:rPr sz="1500">
                <a:solidFill>
                  <a:srgbClr val="333333"/>
                </a:solidFill>
                <a:latin typeface="Calibri"/>
              </a:rPr>
              <a:t>•  Approve time, PTO, stipends</a:t>
            </a:r>
          </a:p>
          <a:p>
            <a:pPr algn="l">
              <a:spcAft>
                <a:spcPts val="600"/>
              </a:spcAft>
            </a:pPr>
            <a:r>
              <a:rPr sz="1500">
                <a:solidFill>
                  <a:srgbClr val="333333"/>
                </a:solidFill>
                <a:latin typeface="Calibri"/>
              </a:rPr>
              <a:t>•  Drill into any employee's pay history</a:t>
            </a:r>
          </a:p>
          <a:p>
            <a:pPr algn="l">
              <a:spcAft>
                <a:spcPts val="600"/>
              </a:spcAft>
            </a:pPr>
            <a:r>
              <a:rPr sz="1500">
                <a:solidFill>
                  <a:srgbClr val="333333"/>
                </a:solidFill>
                <a:latin typeface="Calibri"/>
              </a:rPr>
              <a:t>•  Exception dashboards</a:t>
            </a:r>
          </a:p>
          <a:p>
            <a:pPr algn="l">
              <a:spcAft>
                <a:spcPts val="600"/>
              </a:spcAft>
            </a:pPr>
            <a:r>
              <a:rPr sz="1500">
                <a:solidFill>
                  <a:srgbClr val="333333"/>
                </a:solidFill>
                <a:latin typeface="Calibri"/>
              </a:rPr>
              <a:t>•  Proxy approvals when OOO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666666"/>
                </a:solidFill>
                <a:latin typeface="Calibri"/>
              </a:rPr>
              <a:t>Missio ERP  ·  CSD Payroll Demo  ·  RFP 26-001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492240"/>
            <a:ext cx="1371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Calibri"/>
              </a:rPr>
              <a:t>17 / 21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New Hire Flow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0584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Script Items #48, #49 · one record, used everywhere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645920"/>
            <a:ext cx="11247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600" b="0">
                <a:solidFill>
                  <a:srgbClr val="333333"/>
                </a:solidFill>
                <a:latin typeface="Calibri"/>
              </a:rPr>
              <a:t>Samantha's record is built once and flows downstream: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2468880"/>
            <a:ext cx="2468880" cy="914400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2468880"/>
            <a:ext cx="246888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Talent Acquisition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08960" y="2468880"/>
            <a:ext cx="36576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800" b="1">
                <a:solidFill>
                  <a:srgbClr val="0B2E4F"/>
                </a:solidFill>
                <a:latin typeface="Calibri"/>
              </a:rPr>
              <a:t>→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74720" y="2468880"/>
            <a:ext cx="2468880" cy="914400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74720" y="2468880"/>
            <a:ext cx="246888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Onboarding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468880"/>
            <a:ext cx="36576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800" b="1">
                <a:solidFill>
                  <a:srgbClr val="0B2E4F"/>
                </a:solidFill>
                <a:latin typeface="Calibri"/>
              </a:rPr>
              <a:t>→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09360" y="2468880"/>
            <a:ext cx="2468880" cy="914400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09360" y="2468880"/>
            <a:ext cx="246888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HR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778240" y="2468880"/>
            <a:ext cx="36576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800" b="1">
                <a:solidFill>
                  <a:srgbClr val="0B2E4F"/>
                </a:solidFill>
                <a:latin typeface="Calibri"/>
              </a:rPr>
              <a:t>→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0" y="2468880"/>
            <a:ext cx="2468880" cy="914400"/>
          </a:xfrm>
          <a:prstGeom prst="rect">
            <a:avLst/>
          </a:prstGeom>
          <a:solidFill>
            <a:srgbClr val="2E7D32"/>
          </a:solidFill>
          <a:ln>
            <a:solidFill>
              <a:srgbClr val="2E7D3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0" y="2468880"/>
            <a:ext cx="246888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Payroll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384048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1">
                <a:solidFill>
                  <a:srgbClr val="0B2E4F"/>
                </a:solidFill>
                <a:latin typeface="Calibri"/>
              </a:rPr>
              <a:t>No re-entry at any step: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4297680"/>
            <a:ext cx="10972800" cy="228600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Teacher Salary Schedule applied automatically (PROF T5 Step 1)</a:t>
            </a:r>
          </a:p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Benefit elections flow from onboarding to payroll deductions</a:t>
            </a:r>
          </a:p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TRS 6% auto-deducted</a:t>
            </a:r>
          </a:p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Direct deposit validated with Bank of America on first run</a:t>
            </a:r>
          </a:p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Employee history drill-down back to application date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666666"/>
                </a:solidFill>
                <a:latin typeface="Calibri"/>
              </a:rPr>
              <a:t>Missio ERP  ·  CSD Payroll Demo  ·  RFP 26-001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0" y="6492240"/>
            <a:ext cx="1371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Calibri"/>
              </a:rPr>
              <a:t>18 / 21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Why Missio ERP Wins for CSD Payroll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0584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Head-to-head against today's system and the shortlist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554480"/>
          <a:ext cx="1124712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80"/>
                <a:gridCol w="2811780"/>
                <a:gridCol w="2811780"/>
                <a:gridCol w="2811780"/>
              </a:tblGrid>
              <a:tr h="5283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>Capability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>SmartFusion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>Tyler / Skyward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>Missio ERP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Multi-job employees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Painful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Partial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✓  Native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Real-time HR ↔ Payroll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Batch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Partial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✓  Real-time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Mobile ESS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Limited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✓  Full iOS / Android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AESOP / Frontline integration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Manual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Add-on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✓  Built-in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Georgia SHBP / TRS ready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Partial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Partial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✓  Pre-configured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Off-cycle in ≤ 5 min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Sometimes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✓  Always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Pre-list variance AI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✓  Yes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Audit trail depth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Limited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Good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✓  Field-level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666666"/>
                </a:solidFill>
                <a:latin typeface="Calibri"/>
              </a:rPr>
              <a:t>Missio ERP  ·  CSD Payroll Demo  ·  RFP 26-001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371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Calibri"/>
              </a:rPr>
              <a:t>19 / 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Payroll Demo 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0584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45 minutes · scripted against CSD Demo Script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6459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b="1" sz="2400">
                <a:solidFill>
                  <a:srgbClr val="1F6FB5"/>
                </a:solidFill>
                <a:latin typeface="Calibri"/>
              </a:rPr>
              <a:t>1.   </a:t>
            </a:r>
            <a:r>
              <a:rPr sz="2200">
                <a:solidFill>
                  <a:srgbClr val="333333"/>
                </a:solidFill>
                <a:latin typeface="Calibri"/>
              </a:rPr>
              <a:t>The CSD pain points we're solving  —  5 min</a:t>
            </a:r>
          </a:p>
          <a:p>
            <a:pPr>
              <a:spcAft>
                <a:spcPts val="1400"/>
              </a:spcAft>
            </a:pPr>
            <a:r>
              <a:rPr b="1" sz="2400">
                <a:solidFill>
                  <a:srgbClr val="1F6FB5"/>
                </a:solidFill>
                <a:latin typeface="Calibri"/>
              </a:rPr>
              <a:t>2.   </a:t>
            </a:r>
            <a:r>
              <a:rPr sz="2200">
                <a:solidFill>
                  <a:srgbClr val="333333"/>
                </a:solidFill>
                <a:latin typeface="Calibri"/>
              </a:rPr>
              <a:t>Live scenario: Samantha Lowell (Aug 18–29, 2025)  —  15 min</a:t>
            </a:r>
          </a:p>
          <a:p>
            <a:pPr>
              <a:spcAft>
                <a:spcPts val="1400"/>
              </a:spcAft>
            </a:pPr>
            <a:r>
              <a:rPr b="1" sz="2400">
                <a:solidFill>
                  <a:srgbClr val="1F6FB5"/>
                </a:solidFill>
                <a:latin typeface="Calibri"/>
              </a:rPr>
              <a:t>3.   </a:t>
            </a:r>
            <a:r>
              <a:rPr sz="2200">
                <a:solidFill>
                  <a:srgbClr val="333333"/>
                </a:solidFill>
                <a:latin typeface="Calibri"/>
              </a:rPr>
              <a:t>Benefit &amp; life-event impact on payroll  —  5 min</a:t>
            </a:r>
          </a:p>
          <a:p>
            <a:pPr>
              <a:spcAft>
                <a:spcPts val="1400"/>
              </a:spcAft>
            </a:pPr>
            <a:r>
              <a:rPr b="1" sz="2400">
                <a:solidFill>
                  <a:srgbClr val="1F6FB5"/>
                </a:solidFill>
                <a:latin typeface="Calibri"/>
              </a:rPr>
              <a:t>4.   </a:t>
            </a:r>
            <a:r>
              <a:rPr sz="2200">
                <a:solidFill>
                  <a:srgbClr val="333333"/>
                </a:solidFill>
                <a:latin typeface="Calibri"/>
              </a:rPr>
              <a:t>Garnishments, stipends &amp; substitutes  —  5 min</a:t>
            </a:r>
          </a:p>
          <a:p>
            <a:pPr>
              <a:spcAft>
                <a:spcPts val="1400"/>
              </a:spcAft>
            </a:pPr>
            <a:r>
              <a:rPr b="1" sz="2400">
                <a:solidFill>
                  <a:srgbClr val="1F6FB5"/>
                </a:solidFill>
                <a:latin typeface="Calibri"/>
              </a:rPr>
              <a:t>5.   </a:t>
            </a:r>
            <a:r>
              <a:rPr sz="2200">
                <a:solidFill>
                  <a:srgbClr val="333333"/>
                </a:solidFill>
                <a:latin typeface="Calibri"/>
              </a:rPr>
              <a:t>Off-cycle correction: the Aug 25 field trip fix  —  5 min</a:t>
            </a:r>
          </a:p>
          <a:p>
            <a:pPr>
              <a:spcAft>
                <a:spcPts val="1400"/>
              </a:spcAft>
            </a:pPr>
            <a:r>
              <a:rPr b="1" sz="2400">
                <a:solidFill>
                  <a:srgbClr val="1F6FB5"/>
                </a:solidFill>
                <a:latin typeface="Calibri"/>
              </a:rPr>
              <a:t>6.   </a:t>
            </a:r>
            <a:r>
              <a:rPr sz="2200">
                <a:solidFill>
                  <a:srgbClr val="333333"/>
                </a:solidFill>
                <a:latin typeface="Calibri"/>
              </a:rPr>
              <a:t>Quarter / year-end &amp; W-2 reporting  —  5 min</a:t>
            </a:r>
          </a:p>
          <a:p>
            <a:pPr>
              <a:spcAft>
                <a:spcPts val="1400"/>
              </a:spcAft>
            </a:pPr>
            <a:r>
              <a:rPr b="1" sz="2400">
                <a:solidFill>
                  <a:srgbClr val="1F6FB5"/>
                </a:solidFill>
                <a:latin typeface="Calibri"/>
              </a:rPr>
              <a:t>7.   </a:t>
            </a:r>
            <a:r>
              <a:rPr sz="2200">
                <a:solidFill>
                  <a:srgbClr val="333333"/>
                </a:solidFill>
                <a:latin typeface="Calibri"/>
              </a:rPr>
              <a:t>Q&amp;A  —  5 min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666666"/>
                </a:solidFill>
                <a:latin typeface="Calibri"/>
              </a:rPr>
              <a:t>Missio ERP  ·  CSD Payroll Demo  ·  RFP 26-001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371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Calibri"/>
              </a:rPr>
              <a:t>2 / 21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Business Outcomes for CSD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0584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Based on peer Georgia districts of similar size (~876 employees)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645920"/>
            <a:ext cx="2560320" cy="86868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645920"/>
            <a:ext cx="256032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>
                <a:solidFill>
                  <a:srgbClr val="FFFFFF"/>
                </a:solidFill>
                <a:latin typeface="Calibri"/>
              </a:rPr>
              <a:t>~40 hrs</a:t>
            </a:r>
          </a:p>
        </p:txBody>
      </p:sp>
      <p:sp>
        <p:nvSpPr>
          <p:cNvPr id="8" name="Rectangle 7"/>
          <p:cNvSpPr/>
          <p:nvPr/>
        </p:nvSpPr>
        <p:spPr>
          <a:xfrm>
            <a:off x="3017520" y="1645920"/>
            <a:ext cx="3200400" cy="868680"/>
          </a:xfrm>
          <a:prstGeom prst="rect">
            <a:avLst/>
          </a:prstGeom>
          <a:solidFill>
            <a:srgbClr val="E8F1FA"/>
          </a:solidFill>
          <a:ln>
            <a:solidFill>
              <a:srgbClr val="E8F1F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017520" y="1645920"/>
            <a:ext cx="320040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600" b="1">
                <a:solidFill>
                  <a:srgbClr val="0B2E4F"/>
                </a:solidFill>
                <a:latin typeface="Calibri"/>
              </a:rPr>
              <a:t>saved per month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17920" y="1645920"/>
            <a:ext cx="5486400" cy="868680"/>
          </a:xfrm>
          <a:prstGeom prst="rect">
            <a:avLst/>
          </a:prstGeom>
          <a:solidFill>
            <a:srgbClr val="F4F6F8"/>
          </a:solidFill>
          <a:ln>
            <a:solidFill>
              <a:srgbClr val="F4F6F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0" y="1645920"/>
            <a:ext cx="530352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in payroll team (stipends, subs, corrections)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2606040"/>
            <a:ext cx="2560320" cy="86868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2606040"/>
            <a:ext cx="256032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>
                <a:solidFill>
                  <a:srgbClr val="FFFFFF"/>
                </a:solidFill>
                <a:latin typeface="Calibri"/>
              </a:rPr>
              <a:t>~85%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17520" y="2606040"/>
            <a:ext cx="3200400" cy="868680"/>
          </a:xfrm>
          <a:prstGeom prst="rect">
            <a:avLst/>
          </a:prstGeom>
          <a:solidFill>
            <a:srgbClr val="E8F1FA"/>
          </a:solidFill>
          <a:ln>
            <a:solidFill>
              <a:srgbClr val="E8F1F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017520" y="2606040"/>
            <a:ext cx="320040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600" b="1">
                <a:solidFill>
                  <a:srgbClr val="0B2E4F"/>
                </a:solidFill>
                <a:latin typeface="Calibri"/>
              </a:rPr>
              <a:t>reduction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17920" y="2606040"/>
            <a:ext cx="5486400" cy="868680"/>
          </a:xfrm>
          <a:prstGeom prst="rect">
            <a:avLst/>
          </a:prstGeom>
          <a:solidFill>
            <a:srgbClr val="F4F6F8"/>
          </a:solidFill>
          <a:ln>
            <a:solidFill>
              <a:srgbClr val="F4F6F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2606040"/>
            <a:ext cx="530352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in off-cycle manual runs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3566160"/>
            <a:ext cx="2560320" cy="86868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57200" y="3566160"/>
            <a:ext cx="256032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>
                <a:solidFill>
                  <a:srgbClr val="FFFFFF"/>
                </a:solidFill>
                <a:latin typeface="Calibri"/>
              </a:rPr>
              <a:t>100%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017520" y="3566160"/>
            <a:ext cx="3200400" cy="868680"/>
          </a:xfrm>
          <a:prstGeom prst="rect">
            <a:avLst/>
          </a:prstGeom>
          <a:solidFill>
            <a:srgbClr val="E8F1FA"/>
          </a:solidFill>
          <a:ln>
            <a:solidFill>
              <a:srgbClr val="E8F1F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017520" y="3566160"/>
            <a:ext cx="320040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600" b="1">
                <a:solidFill>
                  <a:srgbClr val="0B2E4F"/>
                </a:solidFill>
                <a:latin typeface="Calibri"/>
              </a:rPr>
              <a:t>of W-2s electronic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217920" y="3566160"/>
            <a:ext cx="5486400" cy="868680"/>
          </a:xfrm>
          <a:prstGeom prst="rect">
            <a:avLst/>
          </a:prstGeom>
          <a:solidFill>
            <a:srgbClr val="F4F6F8"/>
          </a:solidFill>
          <a:ln>
            <a:solidFill>
              <a:srgbClr val="F4F6F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800" y="3566160"/>
            <a:ext cx="530352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delivered Day 1 of January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7200" y="4526280"/>
            <a:ext cx="2560320" cy="86868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7200" y="4526280"/>
            <a:ext cx="256032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>
                <a:solidFill>
                  <a:srgbClr val="FFFFFF"/>
                </a:solidFill>
                <a:latin typeface="Calibri"/>
              </a:rPr>
              <a:t>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17520" y="4526280"/>
            <a:ext cx="3200400" cy="868680"/>
          </a:xfrm>
          <a:prstGeom prst="rect">
            <a:avLst/>
          </a:prstGeom>
          <a:solidFill>
            <a:srgbClr val="E8F1FA"/>
          </a:solidFill>
          <a:ln>
            <a:solidFill>
              <a:srgbClr val="E8F1F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017520" y="4526280"/>
            <a:ext cx="320040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600" b="1">
                <a:solidFill>
                  <a:srgbClr val="0B2E4F"/>
                </a:solidFill>
                <a:latin typeface="Calibri"/>
              </a:rPr>
              <a:t>year-end surprises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217920" y="4526280"/>
            <a:ext cx="5486400" cy="868680"/>
          </a:xfrm>
          <a:prstGeom prst="rect">
            <a:avLst/>
          </a:prstGeom>
          <a:solidFill>
            <a:srgbClr val="F4F6F8"/>
          </a:solidFill>
          <a:ln>
            <a:solidFill>
              <a:srgbClr val="F4F6F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0" y="4526280"/>
            <a:ext cx="530352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between HR and GL reconciliation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57200" y="5486400"/>
            <a:ext cx="2560320" cy="86868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0" y="5486400"/>
            <a:ext cx="256032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600" b="1">
                <a:solidFill>
                  <a:srgbClr val="FFFFFF"/>
                </a:solidFill>
                <a:latin typeface="Calibri"/>
              </a:rPr>
              <a:t>Always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017520" y="5486400"/>
            <a:ext cx="3200400" cy="868680"/>
          </a:xfrm>
          <a:prstGeom prst="rect">
            <a:avLst/>
          </a:prstGeom>
          <a:solidFill>
            <a:srgbClr val="E8F1FA"/>
          </a:solidFill>
          <a:ln>
            <a:solidFill>
              <a:srgbClr val="E8F1F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017520" y="5486400"/>
            <a:ext cx="320040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600" b="1">
                <a:solidFill>
                  <a:srgbClr val="0B2E4F"/>
                </a:solidFill>
                <a:latin typeface="Calibri"/>
              </a:rPr>
              <a:t>audit-ready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217920" y="5486400"/>
            <a:ext cx="5486400" cy="868680"/>
          </a:xfrm>
          <a:prstGeom prst="rect">
            <a:avLst/>
          </a:prstGeom>
          <a:solidFill>
            <a:srgbClr val="F4F6F8"/>
          </a:solidFill>
          <a:ln>
            <a:solidFill>
              <a:srgbClr val="F4F6F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400800" y="5486400"/>
            <a:ext cx="530352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0">
                <a:solidFill>
                  <a:srgbClr val="333333"/>
                </a:solidFill>
                <a:latin typeface="Calibri"/>
              </a:rPr>
              <a:t>DOL / IRS · no scramble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666666"/>
                </a:solidFill>
                <a:latin typeface="Calibri"/>
              </a:rPr>
              <a:t>Missio ERP  ·  CSD Payroll Demo  ·  RFP 26-001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515600" y="6492240"/>
            <a:ext cx="1371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Calibri"/>
              </a:rPr>
              <a:t>20 / 21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92608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828800"/>
            <a:ext cx="100584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7200" b="1">
                <a:solidFill>
                  <a:srgbClr val="FFFFFF"/>
                </a:solidFill>
                <a:latin typeface="Calibri"/>
              </a:rPr>
              <a:t>Questions?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20040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600" b="0">
                <a:solidFill>
                  <a:srgbClr val="E8F1FA"/>
                </a:solidFill>
                <a:latin typeface="Calibri"/>
              </a:rPr>
              <a:t>Next on the demo schedule: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3749039"/>
            <a:ext cx="6400800" cy="2011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spcAft>
                <a:spcPts val="600"/>
              </a:spcAft>
            </a:pPr>
            <a:r>
              <a:rPr sz="1600">
                <a:solidFill>
                  <a:srgbClr val="FFFFFF"/>
                </a:solidFill>
                <a:latin typeface="Calibri"/>
              </a:rPr>
              <a:t>1:15   Supply Chain / Purchasing</a:t>
            </a:r>
          </a:p>
          <a:p>
            <a:pPr algn="l">
              <a:spcAft>
                <a:spcPts val="600"/>
              </a:spcAft>
            </a:pPr>
            <a:r>
              <a:rPr sz="1600">
                <a:solidFill>
                  <a:srgbClr val="FFFFFF"/>
                </a:solidFill>
                <a:latin typeface="Calibri"/>
              </a:rPr>
              <a:t>1:45   Time Management</a:t>
            </a:r>
          </a:p>
          <a:p>
            <a:pPr algn="l">
              <a:spcAft>
                <a:spcPts val="600"/>
              </a:spcAft>
            </a:pPr>
            <a:r>
              <a:rPr sz="1600">
                <a:solidFill>
                  <a:srgbClr val="FFFFFF"/>
                </a:solidFill>
                <a:latin typeface="Calibri"/>
              </a:rPr>
              <a:t>2:15   Employee Benefits</a:t>
            </a:r>
          </a:p>
          <a:p>
            <a:pPr algn="l">
              <a:spcAft>
                <a:spcPts val="600"/>
              </a:spcAft>
            </a:pPr>
            <a:r>
              <a:rPr sz="1600">
                <a:solidFill>
                  <a:srgbClr val="FFFFFF"/>
                </a:solidFill>
                <a:latin typeface="Calibri"/>
              </a:rPr>
              <a:t>4:15   Technical Overlay (Integration, Security, Reporting)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603504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E8F1FA"/>
                </a:solidFill>
                <a:latin typeface="Calibri"/>
              </a:rPr>
              <a:t>Thank you, CSD Evaluation Team.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640080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200" b="0">
                <a:solidFill>
                  <a:srgbClr val="E8F1FA"/>
                </a:solidFill>
                <a:latin typeface="Calibri"/>
              </a:rPr>
              <a:t>Network Handlers  ·  Missio ERP  ·  RFP 26-001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Current State Pain Points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0584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What SmartFusion makes painful today at CSD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463040"/>
          <a:ext cx="1124712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3560"/>
                <a:gridCol w="5623560"/>
              </a:tblGrid>
              <a:tr h="53848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>Pain Point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  <a:latin typeface="Calibri"/>
                        </a:rPr>
                        <a:t>Impact at CSD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</a:tr>
              <a:tr h="538480"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Manual stipend entry every payroll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Nancy Lin re-keys staff-dev stipends for every school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38480"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Substitute hours live in a separate system (AESOP)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Double entry  +  reconciliation errors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</a:tr>
              <a:tr h="538480"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Off-cycle corrections require paper forms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Aug 25 bus-monitor fix would take 3 days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38480"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No mobile pay-stub or W-2 access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Employees call HR for copies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</a:tr>
              <a:tr h="538480"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Life events don't flow to payroll automatically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Samantha's marriage ≠ automatic SHBP family-plan deduction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38480"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Pre-list is a manual Excel export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No variance alerts vs. prior payroll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</a:tr>
              <a:tr h="538480"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Retro pay calculated by hand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Error-prone, audit exposure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38480"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Multi-position employees are painful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>
                          <a:solidFill>
                            <a:srgbClr val="333333"/>
                          </a:solidFill>
                          <a:latin typeface="Calibri"/>
                        </a:rPr>
                        <a:t>Samantha (Media Specialist + Bus Monitor) = 2 records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666666"/>
                </a:solidFill>
                <a:latin typeface="Calibri"/>
              </a:rPr>
              <a:t>Missio ERP  ·  CSD Payroll Demo  ·  RFP 26-001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371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Calibri"/>
              </a:rPr>
              <a:t>3 / 21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Our Solution at a Glance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0584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Eight shifts that remove the pain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55448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b="1" sz="2000">
                <a:solidFill>
                  <a:srgbClr val="2E7D32"/>
                </a:solidFill>
                <a:latin typeface="Calibri"/>
              </a:rPr>
              <a:t>✓   </a:t>
            </a:r>
            <a:r>
              <a:rPr sz="1800">
                <a:solidFill>
                  <a:srgbClr val="333333"/>
                </a:solidFill>
                <a:latin typeface="Calibri"/>
              </a:rPr>
              <a:t>One employee, many assignments — Samantha's salaried + hourly work in one record</a:t>
            </a:r>
          </a:p>
          <a:p>
            <a:pPr>
              <a:spcAft>
                <a:spcPts val="1000"/>
              </a:spcAft>
            </a:pPr>
            <a:r>
              <a:rPr b="1" sz="2000">
                <a:solidFill>
                  <a:srgbClr val="2E7D32"/>
                </a:solidFill>
                <a:latin typeface="Calibri"/>
              </a:rPr>
              <a:t>✓   </a:t>
            </a:r>
            <a:r>
              <a:rPr sz="1800">
                <a:solidFill>
                  <a:srgbClr val="333333"/>
                </a:solidFill>
                <a:latin typeface="Calibri"/>
              </a:rPr>
              <a:t>Real-time HR → Payroll — marriage on Aug 15 updates SHBP deduction instantly</a:t>
            </a:r>
          </a:p>
          <a:p>
            <a:pPr>
              <a:spcAft>
                <a:spcPts val="1000"/>
              </a:spcAft>
            </a:pPr>
            <a:r>
              <a:rPr b="1" sz="2000">
                <a:solidFill>
                  <a:srgbClr val="2E7D32"/>
                </a:solidFill>
                <a:latin typeface="Calibri"/>
              </a:rPr>
              <a:t>✓   </a:t>
            </a:r>
            <a:r>
              <a:rPr sz="1800">
                <a:solidFill>
                  <a:srgbClr val="333333"/>
                </a:solidFill>
                <a:latin typeface="Calibri"/>
              </a:rPr>
              <a:t>Native substitute integration — AESOP / Frontline pulls into payroll, no re-entry</a:t>
            </a:r>
          </a:p>
          <a:p>
            <a:pPr>
              <a:spcAft>
                <a:spcPts val="1000"/>
              </a:spcAft>
            </a:pPr>
            <a:r>
              <a:rPr b="1" sz="2000">
                <a:solidFill>
                  <a:srgbClr val="2E7D32"/>
                </a:solidFill>
                <a:latin typeface="Calibri"/>
              </a:rPr>
              <a:t>✓   </a:t>
            </a:r>
            <a:r>
              <a:rPr sz="1800">
                <a:solidFill>
                  <a:srgbClr val="333333"/>
                </a:solidFill>
                <a:latin typeface="Calibri"/>
              </a:rPr>
              <a:t>Mobile ESS — pay stubs, W-2s, leave balance on any device</a:t>
            </a:r>
          </a:p>
          <a:p>
            <a:pPr>
              <a:spcAft>
                <a:spcPts val="1000"/>
              </a:spcAft>
            </a:pPr>
            <a:r>
              <a:rPr b="1" sz="2000">
                <a:solidFill>
                  <a:srgbClr val="2E7D32"/>
                </a:solidFill>
                <a:latin typeface="Calibri"/>
              </a:rPr>
              <a:t>✓   </a:t>
            </a:r>
            <a:r>
              <a:rPr sz="1800">
                <a:solidFill>
                  <a:srgbClr val="333333"/>
                </a:solidFill>
                <a:latin typeface="Calibri"/>
              </a:rPr>
              <a:t>Intelligent pre-list — auto-flags variances &gt; ±10% vs. prior run</a:t>
            </a:r>
          </a:p>
          <a:p>
            <a:pPr>
              <a:spcAft>
                <a:spcPts val="1000"/>
              </a:spcAft>
            </a:pPr>
            <a:r>
              <a:rPr b="1" sz="2000">
                <a:solidFill>
                  <a:srgbClr val="2E7D32"/>
                </a:solidFill>
                <a:latin typeface="Calibri"/>
              </a:rPr>
              <a:t>✓   </a:t>
            </a:r>
            <a:r>
              <a:rPr sz="1800">
                <a:solidFill>
                  <a:srgbClr val="333333"/>
                </a:solidFill>
                <a:latin typeface="Calibri"/>
              </a:rPr>
              <a:t>Off-cycle in 2 clicks — retro, reversal, or supplemental with full audit trail</a:t>
            </a:r>
          </a:p>
          <a:p>
            <a:pPr>
              <a:spcAft>
                <a:spcPts val="1000"/>
              </a:spcAft>
            </a:pPr>
            <a:r>
              <a:rPr b="1" sz="2000">
                <a:solidFill>
                  <a:srgbClr val="2E7D32"/>
                </a:solidFill>
                <a:latin typeface="Calibri"/>
              </a:rPr>
              <a:t>✓   </a:t>
            </a:r>
            <a:r>
              <a:rPr sz="1800">
                <a:solidFill>
                  <a:srgbClr val="333333"/>
                </a:solidFill>
                <a:latin typeface="Calibri"/>
              </a:rPr>
              <a:t>Georgia-ready — TRS (6% / 19.81%), SHBP, GA state tax, QBE-aware</a:t>
            </a:r>
          </a:p>
          <a:p>
            <a:pPr>
              <a:spcAft>
                <a:spcPts val="1000"/>
              </a:spcAft>
            </a:pPr>
            <a:r>
              <a:rPr b="1" sz="2000">
                <a:solidFill>
                  <a:srgbClr val="2E7D32"/>
                </a:solidFill>
                <a:latin typeface="Calibri"/>
              </a:rPr>
              <a:t>✓   </a:t>
            </a:r>
            <a:r>
              <a:rPr sz="1800">
                <a:solidFill>
                  <a:srgbClr val="333333"/>
                </a:solidFill>
                <a:latin typeface="Calibri"/>
              </a:rPr>
              <a:t>Audit-grade field-level history on every payroll object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666666"/>
                </a:solidFill>
                <a:latin typeface="Calibri"/>
              </a:rPr>
              <a:t>Missio ERP  ·  CSD Payroll Demo  ·  RFP 26-001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371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Calibri"/>
              </a:rPr>
              <a:t>4 / 21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Meet Samantha Lowell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0584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Our demo employee — deliberately complex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63040"/>
            <a:ext cx="5486400" cy="4754880"/>
          </a:xfrm>
          <a:prstGeom prst="rect">
            <a:avLst/>
          </a:prstGeom>
          <a:solidFill>
            <a:srgbClr val="E8F1FA"/>
          </a:solidFill>
          <a:ln>
            <a:solidFill>
              <a:srgbClr val="E8F1F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463040"/>
            <a:ext cx="137160" cy="4754880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1645920"/>
            <a:ext cx="5029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1">
                <a:solidFill>
                  <a:srgbClr val="1F6FB5"/>
                </a:solidFill>
                <a:latin typeface="Calibri"/>
              </a:rPr>
              <a:t>EMPLOYEE PROFILE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2103120"/>
            <a:ext cx="50292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b="1" sz="1400">
                <a:solidFill>
                  <a:srgbClr val="0B2E4F"/>
                </a:solidFill>
                <a:latin typeface="Calibri"/>
              </a:rPr>
              <a:t>Hired:  </a:t>
            </a:r>
            <a:r>
              <a:rPr sz="1400">
                <a:solidFill>
                  <a:srgbClr val="333333"/>
                </a:solidFill>
                <a:latin typeface="Calibri"/>
              </a:rPr>
              <a:t>May 12, 2025</a:t>
            </a:r>
          </a:p>
          <a:p>
            <a:pPr>
              <a:spcAft>
                <a:spcPts val="600"/>
              </a:spcAft>
            </a:pPr>
            <a:r>
              <a:rPr b="1" sz="1400">
                <a:solidFill>
                  <a:srgbClr val="0B2E4F"/>
                </a:solidFill>
                <a:latin typeface="Calibri"/>
              </a:rPr>
              <a:t>Reports:  </a:t>
            </a:r>
            <a:r>
              <a:rPr sz="1400">
                <a:solidFill>
                  <a:srgbClr val="333333"/>
                </a:solidFill>
                <a:latin typeface="Calibri"/>
              </a:rPr>
              <a:t>July 18, 2025</a:t>
            </a:r>
          </a:p>
          <a:p>
            <a:pPr>
              <a:spcAft>
                <a:spcPts val="600"/>
              </a:spcAft>
            </a:pPr>
            <a:r>
              <a:rPr b="1" sz="1400">
                <a:solidFill>
                  <a:srgbClr val="0B2E4F"/>
                </a:solidFill>
                <a:latin typeface="Calibri"/>
              </a:rPr>
              <a:t>Primary Role:  </a:t>
            </a:r>
            <a:r>
              <a:rPr sz="1400">
                <a:solidFill>
                  <a:srgbClr val="333333"/>
                </a:solidFill>
                <a:latin typeface="Calibri"/>
              </a:rPr>
              <a:t>Decatur HS Media Specialist</a:t>
            </a:r>
          </a:p>
          <a:p>
            <a:pPr>
              <a:spcAft>
                <a:spcPts val="600"/>
              </a:spcAft>
            </a:pPr>
            <a:r>
              <a:rPr b="1" sz="1400">
                <a:solidFill>
                  <a:srgbClr val="0B2E4F"/>
                </a:solidFill>
                <a:latin typeface="Calibri"/>
              </a:rPr>
              <a:t>Salary Schedule:  </a:t>
            </a:r>
            <a:r>
              <a:rPr sz="1400">
                <a:solidFill>
                  <a:srgbClr val="333333"/>
                </a:solidFill>
                <a:latin typeface="Calibri"/>
              </a:rPr>
              <a:t>PROF T5, Step 1</a:t>
            </a:r>
          </a:p>
          <a:p>
            <a:pPr>
              <a:spcAft>
                <a:spcPts val="600"/>
              </a:spcAft>
            </a:pPr>
            <a:r>
              <a:rPr b="1" sz="1400">
                <a:solidFill>
                  <a:srgbClr val="0B2E4F"/>
                </a:solidFill>
                <a:latin typeface="Calibri"/>
              </a:rPr>
              <a:t>Secondary Role:  </a:t>
            </a:r>
            <a:r>
              <a:rPr sz="1400">
                <a:solidFill>
                  <a:srgbClr val="333333"/>
                </a:solidFill>
                <a:latin typeface="Calibri"/>
              </a:rPr>
              <a:t>Bus Monitor (hourly)</a:t>
            </a:r>
          </a:p>
          <a:p>
            <a:pPr>
              <a:spcAft>
                <a:spcPts val="600"/>
              </a:spcAft>
            </a:pPr>
            <a:r>
              <a:rPr b="1" sz="1400">
                <a:solidFill>
                  <a:srgbClr val="0B2E4F"/>
                </a:solidFill>
                <a:latin typeface="Calibri"/>
              </a:rPr>
              <a:t>Hourly Rate:  </a:t>
            </a:r>
            <a:r>
              <a:rPr sz="1400">
                <a:solidFill>
                  <a:srgbClr val="333333"/>
                </a:solidFill>
                <a:latin typeface="Calibri"/>
              </a:rPr>
              <a:t>Step 0 @ $17.32 / hr</a:t>
            </a:r>
          </a:p>
          <a:p>
            <a:pPr>
              <a:spcAft>
                <a:spcPts val="600"/>
              </a:spcAft>
            </a:pPr>
            <a:r>
              <a:rPr b="1" sz="1400">
                <a:solidFill>
                  <a:srgbClr val="0B2E4F"/>
                </a:solidFill>
                <a:latin typeface="Calibri"/>
              </a:rPr>
              <a:t>Supervisor #1:  </a:t>
            </a:r>
            <a:r>
              <a:rPr sz="1400">
                <a:solidFill>
                  <a:srgbClr val="333333"/>
                </a:solidFill>
                <a:latin typeface="Calibri"/>
              </a:rPr>
              <a:t>Elba Mena (Principal)</a:t>
            </a:r>
          </a:p>
          <a:p>
            <a:pPr>
              <a:spcAft>
                <a:spcPts val="600"/>
              </a:spcAft>
            </a:pPr>
            <a:r>
              <a:rPr b="1" sz="1400">
                <a:solidFill>
                  <a:srgbClr val="0B2E4F"/>
                </a:solidFill>
                <a:latin typeface="Calibri"/>
              </a:rPr>
              <a:t>Supervisor #2:  </a:t>
            </a:r>
            <a:r>
              <a:rPr sz="1400">
                <a:solidFill>
                  <a:srgbClr val="333333"/>
                </a:solidFill>
                <a:latin typeface="Calibri"/>
              </a:rPr>
              <a:t>Elliott Alexander (Transport.)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1645920"/>
            <a:ext cx="5486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Pay period we'll demo: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965960"/>
            <a:ext cx="5486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000" b="1">
                <a:solidFill>
                  <a:srgbClr val="0B2E4F"/>
                </a:solidFill>
                <a:latin typeface="Calibri"/>
              </a:rPr>
              <a:t>August 18 – August 29, 2025 (bi-weekly)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2743200"/>
            <a:ext cx="5486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C62828"/>
                </a:solidFill>
                <a:latin typeface="Calibri"/>
              </a:rPr>
              <a:t>What makes this hard in legacy systems: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3200400"/>
            <a:ext cx="5486400" cy="274320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Two jobs, two supervisors, two pay rules</a:t>
            </a:r>
          </a:p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Life event (married Aug 15) mid-period</a:t>
            </a:r>
          </a:p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IRS garnishment starts Aug 1</a:t>
            </a:r>
          </a:p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$500 stipend added at cutoff</a:t>
            </a:r>
          </a:p>
          <a:p>
            <a:pPr algn="l">
              <a:spcAft>
                <a:spcPts val="600"/>
              </a:spcAft>
            </a:pPr>
            <a:r>
              <a:rPr sz="1400">
                <a:solidFill>
                  <a:srgbClr val="333333"/>
                </a:solidFill>
                <a:latin typeface="Calibri"/>
              </a:rPr>
              <a:t>•  Substitute coverage same cycle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666666"/>
                </a:solidFill>
                <a:latin typeface="Calibri"/>
              </a:rPr>
              <a:t>Missio ERP  ·  CSD Payroll Demo  ·  RFP 26-001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492240"/>
            <a:ext cx="1371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Calibri"/>
              </a:rPr>
              <a:t>5 / 21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Scenario Setup: Calendar Change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0584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Script Items #4, #5 · Pay Nov 24 instead of Nov 30, 2025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459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>
                <a:solidFill>
                  <a:srgbClr val="666666"/>
                </a:solidFill>
                <a:latin typeface="Calibri"/>
              </a:rPr>
              <a:t>Request owner: Winona Webb (HR Specialist)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03120"/>
            <a:ext cx="10972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>
                <a:solidFill>
                  <a:srgbClr val="0B2E4F"/>
                </a:solidFill>
                <a:latin typeface="Calibri"/>
              </a:rPr>
              <a:t>In Missio ERP: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2743200"/>
            <a:ext cx="10972800" cy="274320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700">
                <a:solidFill>
                  <a:srgbClr val="333333"/>
                </a:solidFill>
                <a:latin typeface="Calibri"/>
              </a:rPr>
              <a:t>•  Payroll  →  Pay Calendars  →  Edit run date  →  Workflow approval</a:t>
            </a:r>
          </a:p>
          <a:p>
            <a:pPr algn="l">
              <a:spcAft>
                <a:spcPts val="600"/>
              </a:spcAft>
            </a:pPr>
            <a:r>
              <a:rPr sz="1700">
                <a:solidFill>
                  <a:srgbClr val="333333"/>
                </a:solidFill>
                <a:latin typeface="Calibri"/>
              </a:rPr>
              <a:t>•  Auto-notification fires to all managers</a:t>
            </a:r>
          </a:p>
          <a:p>
            <a:pPr algn="l">
              <a:spcAft>
                <a:spcPts val="600"/>
              </a:spcAft>
            </a:pPr>
            <a:r>
              <a:rPr sz="1700">
                <a:solidFill>
                  <a:srgbClr val="333333"/>
                </a:solidFill>
                <a:latin typeface="Calibri"/>
              </a:rPr>
              <a:t>•  Payroll blackout engages automatically — prevents master-data edits mid-run</a:t>
            </a:r>
          </a:p>
          <a:p>
            <a:pPr algn="l">
              <a:spcAft>
                <a:spcPts val="600"/>
              </a:spcAft>
            </a:pPr>
            <a:r>
              <a:rPr sz="1700">
                <a:solidFill>
                  <a:srgbClr val="333333"/>
                </a:solidFill>
                <a:latin typeface="Calibri"/>
              </a:rPr>
              <a:t>•  Revised calendar publishes to ESS dashboards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5669280"/>
            <a:ext cx="10972800" cy="548640"/>
          </a:xfrm>
          <a:prstGeom prst="rect">
            <a:avLst/>
          </a:prstGeom>
          <a:solidFill>
            <a:srgbClr val="E8F1FA"/>
          </a:solidFill>
          <a:ln>
            <a:solidFill>
              <a:srgbClr val="E8F1F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57607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1">
                <a:solidFill>
                  <a:srgbClr val="1F6FB5"/>
                </a:solidFill>
                <a:latin typeface="Calibri"/>
              </a:rPr>
              <a:t>➜   Demo click-path:  Payroll  →  Pay Calendars  →  Edit  →  Approve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666666"/>
                </a:solidFill>
                <a:latin typeface="Calibri"/>
              </a:rPr>
              <a:t>Missio ERP  ·  CSD Payroll Demo  ·  RFP 26-001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492240"/>
            <a:ext cx="1371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Calibri"/>
              </a:rPr>
              <a:t>6 / 21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Core Payroll Engine Features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0584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Script Items #1–10, 23, 26 · proven coverage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554480"/>
          <a:ext cx="1124712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3560"/>
                <a:gridCol w="5623560"/>
              </a:tblGrid>
              <a:tr h="528320">
                <a:tc>
                  <a:txBody>
                    <a:bodyPr/>
                    <a:lstStyle/>
                    <a:p>
                      <a:r>
                        <a:rPr b="1" sz="1500">
                          <a:solidFill>
                            <a:srgbClr val="FFFFFF"/>
                          </a:solidFill>
                          <a:latin typeface="Calibri"/>
                        </a:rPr>
                        <a:t>Requirement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500">
                          <a:solidFill>
                            <a:srgbClr val="FFFFFF"/>
                          </a:solidFill>
                          <a:latin typeface="Calibri"/>
                        </a:rPr>
                        <a:t>Missio ERP Capability</a:t>
                      </a:r>
                    </a:p>
                  </a:txBody>
                  <a:tcPr anchor="ctr">
                    <a:solidFill>
                      <a:srgbClr val="0B2E4F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333333"/>
                          </a:solidFill>
                          <a:latin typeface="Calibri"/>
                        </a:rPr>
                        <a:t>Gross-up calculation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333333"/>
                          </a:solidFill>
                          <a:latin typeface="Calibri"/>
                        </a:rPr>
                        <a:t>✓  One-click gross-up for net-target payments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333333"/>
                          </a:solidFill>
                          <a:latin typeface="Calibri"/>
                        </a:rPr>
                        <a:t>Additional pay / allowances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333333"/>
                          </a:solidFill>
                          <a:latin typeface="Calibri"/>
                        </a:rPr>
                        <a:t>✓  Stipend codes with GL mapping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333333"/>
                          </a:solidFill>
                          <a:latin typeface="Calibri"/>
                        </a:rPr>
                        <a:t>Cross-department splits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333333"/>
                          </a:solidFill>
                          <a:latin typeface="Calibri"/>
                        </a:rPr>
                        <a:t>✓  Salary allocated % to grants &amp; departments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333333"/>
                          </a:solidFill>
                          <a:latin typeface="Calibri"/>
                        </a:rPr>
                        <a:t>Garnishment stacking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333333"/>
                          </a:solidFill>
                          <a:latin typeface="Calibri"/>
                        </a:rPr>
                        <a:t>✓  Multiple garnishments with priority rules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333333"/>
                          </a:solidFill>
                          <a:latin typeface="Calibri"/>
                        </a:rPr>
                        <a:t>Effective-dated salary changes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333333"/>
                          </a:solidFill>
                          <a:latin typeface="Calibri"/>
                        </a:rPr>
                        <a:t>✓  Full history + auto retro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333333"/>
                          </a:solidFill>
                          <a:latin typeface="Calibri"/>
                        </a:rPr>
                        <a:t>Deduction types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333333"/>
                          </a:solidFill>
                          <a:latin typeface="Calibri"/>
                        </a:rPr>
                        <a:t>✓  Flat / Descending / One-time / Arrears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333333"/>
                          </a:solidFill>
                          <a:latin typeface="Calibri"/>
                        </a:rPr>
                        <a:t>Blackout controls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333333"/>
                          </a:solidFill>
                          <a:latin typeface="Calibri"/>
                        </a:rPr>
                        <a:t>✓  Role-based lockouts during run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333333"/>
                          </a:solidFill>
                          <a:latin typeface="Calibri"/>
                        </a:rPr>
                        <a:t>Pay / deduction code → GL mapping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333333"/>
                          </a:solidFill>
                          <a:latin typeface="Calibri"/>
                        </a:rPr>
                        <a:t>✓  Taxation flags + check visibility</a:t>
                      </a:r>
                    </a:p>
                  </a:txBody>
                  <a:tcPr anchor="ctr">
                    <a:solidFill>
                      <a:srgbClr val="F4F6F8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666666"/>
                </a:solidFill>
                <a:latin typeface="Calibri"/>
              </a:rPr>
              <a:t>Missio ERP  ·  CSD Payroll Demo  ·  RFP 26-001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371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Calibri"/>
              </a:rPr>
              <a:t>7 / 21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Life Event Flow — Samantha's Marriage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0584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Script Items #6, #8, #27 · August 15, 2025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63040"/>
            <a:ext cx="11247120" cy="822960"/>
          </a:xfrm>
          <a:prstGeom prst="rect">
            <a:avLst/>
          </a:prstGeom>
          <a:solidFill>
            <a:srgbClr val="FDECEA"/>
          </a:solidFill>
          <a:ln>
            <a:solidFill>
              <a:srgbClr val="FDEC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463040"/>
            <a:ext cx="137160" cy="822960"/>
          </a:xfrm>
          <a:prstGeom prst="rect">
            <a:avLst/>
          </a:prstGeom>
          <a:solidFill>
            <a:srgbClr val="C62828"/>
          </a:solidFill>
          <a:ln>
            <a:solidFill>
              <a:srgbClr val="C6282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572768"/>
            <a:ext cx="10972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>
                <a:solidFill>
                  <a:srgbClr val="C62828"/>
                </a:solidFill>
                <a:latin typeface="Calibri"/>
              </a:rPr>
              <a:t>Legacy problem: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8288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>
                <a:solidFill>
                  <a:srgbClr val="333333"/>
                </a:solidFill>
                <a:latin typeface="Calibri"/>
              </a:rPr>
              <a:t>Nancy Lin finds out weeks later when the SHBP invoice is wrong.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5603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>
                <a:solidFill>
                  <a:srgbClr val="0B2E4F"/>
                </a:solidFill>
                <a:latin typeface="Calibri"/>
              </a:rPr>
              <a:t>In Missio ERP: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3108960"/>
            <a:ext cx="10972800" cy="3017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</a:pPr>
            <a:r>
              <a:rPr b="1" sz="1800">
                <a:solidFill>
                  <a:srgbClr val="1F6FB5"/>
                </a:solidFill>
                <a:latin typeface="Calibri"/>
              </a:rPr>
              <a:t>1   </a:t>
            </a:r>
            <a:r>
              <a:rPr sz="1500">
                <a:solidFill>
                  <a:srgbClr val="333333"/>
                </a:solidFill>
                <a:latin typeface="Calibri"/>
              </a:rPr>
              <a:t>Samantha opens ESS on iPhone  →  Life Event  →  Married</a:t>
            </a:r>
          </a:p>
          <a:p>
            <a:pPr>
              <a:spcAft>
                <a:spcPts val="800"/>
              </a:spcAft>
            </a:pPr>
            <a:r>
              <a:rPr b="1" sz="1800">
                <a:solidFill>
                  <a:srgbClr val="1F6FB5"/>
                </a:solidFill>
                <a:latin typeface="Calibri"/>
              </a:rPr>
              <a:t>2   </a:t>
            </a:r>
            <a:r>
              <a:rPr sz="1500">
                <a:solidFill>
                  <a:srgbClr val="333333"/>
                </a:solidFill>
                <a:latin typeface="Calibri"/>
              </a:rPr>
              <a:t>System re-prices SHBP (Employee → Family:  $143.46  →  $327.15 / mo)</a:t>
            </a:r>
          </a:p>
          <a:p>
            <a:pPr>
              <a:spcAft>
                <a:spcPts val="800"/>
              </a:spcAft>
            </a:pPr>
            <a:r>
              <a:rPr b="1" sz="1800">
                <a:solidFill>
                  <a:srgbClr val="1F6FB5"/>
                </a:solidFill>
                <a:latin typeface="Calibri"/>
              </a:rPr>
              <a:t>3   </a:t>
            </a:r>
            <a:r>
              <a:rPr sz="1500">
                <a:solidFill>
                  <a:srgbClr val="333333"/>
                </a:solidFill>
                <a:latin typeface="Calibri"/>
              </a:rPr>
              <a:t>MetLife dental re-prices ($18.35  →  $32.27 semi-monthly)</a:t>
            </a:r>
          </a:p>
          <a:p>
            <a:pPr>
              <a:spcAft>
                <a:spcPts val="800"/>
              </a:spcAft>
            </a:pPr>
            <a:r>
              <a:rPr b="1" sz="1800">
                <a:solidFill>
                  <a:srgbClr val="1F6FB5"/>
                </a:solidFill>
                <a:latin typeface="Calibri"/>
              </a:rPr>
              <a:t>4   </a:t>
            </a:r>
            <a:r>
              <a:rPr sz="1500">
                <a:solidFill>
                  <a:srgbClr val="333333"/>
                </a:solidFill>
                <a:latin typeface="Calibri"/>
              </a:rPr>
              <a:t>New deductions auto-effective-dated to next pay run</a:t>
            </a:r>
          </a:p>
          <a:p>
            <a:pPr>
              <a:spcAft>
                <a:spcPts val="800"/>
              </a:spcAft>
            </a:pPr>
            <a:r>
              <a:rPr b="1" sz="1800">
                <a:solidFill>
                  <a:srgbClr val="1F6FB5"/>
                </a:solidFill>
                <a:latin typeface="Calibri"/>
              </a:rPr>
              <a:t>5   </a:t>
            </a:r>
            <a:r>
              <a:rPr sz="1500">
                <a:solidFill>
                  <a:srgbClr val="333333"/>
                </a:solidFill>
                <a:latin typeface="Calibri"/>
              </a:rPr>
              <a:t>Pre-list flags the deduction change vs. prior period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612648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600" b="1">
                <a:solidFill>
                  <a:srgbClr val="2E7D32"/>
                </a:solidFill>
                <a:latin typeface="Calibri"/>
              </a:rPr>
              <a:t>Zero re-keying.  Zero paper forms.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666666"/>
                </a:solidFill>
                <a:latin typeface="Calibri"/>
              </a:rPr>
              <a:t>Missio ERP  ·  CSD Payroll Demo  ·  RFP 26-001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0" y="6492240"/>
            <a:ext cx="1371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Calibri"/>
              </a:rPr>
              <a:t>8 / 21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2E4F"/>
          </a:solidFill>
          <a:ln>
            <a:solidFill>
              <a:srgbClr val="0B2E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1F6FB5"/>
          </a:solidFill>
          <a:ln>
            <a:solidFill>
              <a:srgbClr val="1F6FB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09728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Calibri"/>
              </a:rPr>
              <a:t>Garnishments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00584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666666"/>
                </a:solidFill>
                <a:latin typeface="Calibri"/>
              </a:rPr>
              <a:t>Script Items #9, #18 · IRS Levy $25 / bi-weekly, effective Aug 1, 2025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737360"/>
            <a:ext cx="10515600" cy="411480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800">
                <a:solidFill>
                  <a:srgbClr val="333333"/>
                </a:solidFill>
                <a:latin typeface="Calibri"/>
              </a:rPr>
              <a:t>•  Garnishment wizard: order type, priority, cap, start / end dates</a:t>
            </a:r>
          </a:p>
          <a:p>
            <a:pPr algn="l">
              <a:spcAft>
                <a:spcPts val="600"/>
              </a:spcAft>
            </a:pPr>
            <a:r>
              <a:rPr sz="1800">
                <a:solidFill>
                  <a:srgbClr val="333333"/>
                </a:solidFill>
                <a:latin typeface="Calibri"/>
              </a:rPr>
              <a:t>•  Withholding lock — employee cannot reduce allowances if it would impair the garnishment</a:t>
            </a:r>
          </a:p>
          <a:p>
            <a:pPr algn="l">
              <a:spcAft>
                <a:spcPts val="600"/>
              </a:spcAft>
            </a:pPr>
            <a:r>
              <a:rPr sz="1800">
                <a:solidFill>
                  <a:srgbClr val="333333"/>
                </a:solidFill>
                <a:latin typeface="Calibri"/>
              </a:rPr>
              <a:t>•  Auto-generated garnishment ACH file at pay close</a:t>
            </a:r>
          </a:p>
          <a:p>
            <a:pPr algn="l">
              <a:spcAft>
                <a:spcPts val="600"/>
              </a:spcAft>
            </a:pPr>
            <a:r>
              <a:rPr sz="1800">
                <a:solidFill>
                  <a:srgbClr val="333333"/>
                </a:solidFill>
                <a:latin typeface="Calibri"/>
              </a:rPr>
              <a:t>•  Full GL posting + audit trail</a:t>
            </a:r>
          </a:p>
          <a:p>
            <a:pPr algn="l">
              <a:spcAft>
                <a:spcPts val="600"/>
              </a:spcAft>
            </a:pPr>
            <a:r>
              <a:rPr sz="1800">
                <a:solidFill>
                  <a:srgbClr val="333333"/>
                </a:solidFill>
                <a:latin typeface="Calibri"/>
              </a:rPr>
              <a:t>•  ESS shows garnishment as a line item with reference docs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5303520"/>
            <a:ext cx="10058400" cy="914400"/>
          </a:xfrm>
          <a:prstGeom prst="rect">
            <a:avLst/>
          </a:prstGeom>
          <a:solidFill>
            <a:srgbClr val="E8F1FA"/>
          </a:solidFill>
          <a:ln>
            <a:solidFill>
              <a:srgbClr val="E8F1F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88720" y="5486400"/>
            <a:ext cx="960120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400" b="1">
                <a:solidFill>
                  <a:srgbClr val="0B2E4F"/>
                </a:solidFill>
                <a:latin typeface="Calibri"/>
              </a:rPr>
              <a:t>Supports multiple concurrent garnishments with priority cascading  —  IRS levies, child support, student loans.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666666"/>
                </a:solidFill>
                <a:latin typeface="Calibri"/>
              </a:rPr>
              <a:t>Missio ERP  ·  CSD Payroll Demo  ·  RFP 26-001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6492240"/>
            <a:ext cx="1371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666666"/>
                </a:solidFill>
                <a:latin typeface="Calibri"/>
              </a:rPr>
              <a:t>9 / 21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